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0" r:id="rId2"/>
    <p:sldId id="275" r:id="rId3"/>
    <p:sldId id="257" r:id="rId4"/>
    <p:sldId id="262" r:id="rId5"/>
    <p:sldId id="276" r:id="rId6"/>
    <p:sldId id="272" r:id="rId7"/>
    <p:sldId id="258" r:id="rId8"/>
    <p:sldId id="260" r:id="rId9"/>
    <p:sldId id="274" r:id="rId10"/>
    <p:sldId id="277" r:id="rId11"/>
    <p:sldId id="273" r:id="rId12"/>
    <p:sldId id="261" r:id="rId13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llanmörkt format 4 - Dekorfärg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llanmörkt format 4 - Dekorfärg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llanmörkt format 4 - Dekorfärg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71" autoAdjust="0"/>
  </p:normalViewPr>
  <p:slideViewPr>
    <p:cSldViewPr>
      <p:cViewPr varScale="1">
        <p:scale>
          <a:sx n="127" d="100"/>
          <a:sy n="127" d="100"/>
        </p:scale>
        <p:origin x="1152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34256-04B7-4D5E-90B2-9119E82C97B5}" type="datetimeFigureOut">
              <a:rPr lang="sv-SE" smtClean="0"/>
              <a:t>2022-03-17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69E83-75DD-4753-801F-B3BA90293C0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9948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C1D23F-74D8-4883-AB42-D38EA11BB84D}" type="datetimeFigureOut">
              <a:rPr lang="sv-SE" smtClean="0"/>
              <a:t>2022-03-17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CAD1F9-B3E2-42C2-8E0C-4EC5482272D2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83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23F-74D8-4883-AB42-D38EA11BB84D}" type="datetimeFigureOut">
              <a:rPr lang="sv-SE" smtClean="0"/>
              <a:t>2022-03-17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1F9-B3E2-42C2-8E0C-4EC5482272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859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23F-74D8-4883-AB42-D38EA11BB84D}" type="datetimeFigureOut">
              <a:rPr lang="sv-SE" smtClean="0"/>
              <a:t>2022-03-17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1F9-B3E2-42C2-8E0C-4EC5482272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612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23F-74D8-4883-AB42-D38EA11BB84D}" type="datetimeFigureOut">
              <a:rPr lang="sv-SE" smtClean="0"/>
              <a:t>2022-03-17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1F9-B3E2-42C2-8E0C-4EC5482272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3115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23F-74D8-4883-AB42-D38EA11BB84D}" type="datetimeFigureOut">
              <a:rPr lang="sv-SE" smtClean="0"/>
              <a:t>2022-03-17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1F9-B3E2-42C2-8E0C-4EC5482272D2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38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23F-74D8-4883-AB42-D38EA11BB84D}" type="datetimeFigureOut">
              <a:rPr lang="sv-SE" smtClean="0"/>
              <a:t>2022-03-17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1F9-B3E2-42C2-8E0C-4EC5482272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189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23F-74D8-4883-AB42-D38EA11BB84D}" type="datetimeFigureOut">
              <a:rPr lang="sv-SE" smtClean="0"/>
              <a:t>2022-03-17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1F9-B3E2-42C2-8E0C-4EC5482272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5226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23F-74D8-4883-AB42-D38EA11BB84D}" type="datetimeFigureOut">
              <a:rPr lang="sv-SE" smtClean="0"/>
              <a:t>2022-03-17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1F9-B3E2-42C2-8E0C-4EC5482272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6012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23F-74D8-4883-AB42-D38EA11BB84D}" type="datetimeFigureOut">
              <a:rPr lang="sv-SE" smtClean="0"/>
              <a:t>2022-03-17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1F9-B3E2-42C2-8E0C-4EC5482272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2582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23F-74D8-4883-AB42-D38EA11BB84D}" type="datetimeFigureOut">
              <a:rPr lang="sv-SE" smtClean="0"/>
              <a:t>2022-03-17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1F9-B3E2-42C2-8E0C-4EC5482272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144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D23F-74D8-4883-AB42-D38EA11BB84D}" type="datetimeFigureOut">
              <a:rPr lang="sv-SE" smtClean="0"/>
              <a:t>2022-03-17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AD1F9-B3E2-42C2-8E0C-4EC5482272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713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51C1D23F-74D8-4883-AB42-D38EA11BB84D}" type="datetimeFigureOut">
              <a:rPr lang="sv-SE" smtClean="0"/>
              <a:t>2022-03-17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3CAD1F9-B3E2-42C2-8E0C-4EC5482272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342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vasbygymnasium.se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ra.nu/" TargetMode="External"/><Relationship Id="rId2" Type="http://schemas.openxmlformats.org/officeDocument/2006/relationships/hyperlink" Target="http://www.antagning.s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tbildningsinfo.se/" TargetMode="External"/><Relationship Id="rId5" Type="http://schemas.openxmlformats.org/officeDocument/2006/relationships/hyperlink" Target="https://www.folkhogskola.nu/" TargetMode="External"/><Relationship Id="rId4" Type="http://schemas.openxmlformats.org/officeDocument/2006/relationships/hyperlink" Target="https://www.yrkeshogskolan.se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sbygymnasium.se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sbygymnasium.se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sbygymnasium.se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sbygymnasium.se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sbygymnasium.se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sbygymnasium.se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sbygymnasium.se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sbygymnasium.se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sbygymnasium.se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Föräldramöte inför valen till läsåret 2022/2023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149157" y="4509120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6000" dirty="0" smtClean="0"/>
              <a:t>2022-03-17</a:t>
            </a:r>
            <a:endParaRPr lang="sv-SE" sz="6000" dirty="0"/>
          </a:p>
        </p:txBody>
      </p:sp>
      <p:pic>
        <p:nvPicPr>
          <p:cNvPr id="4" name="Picture 10" descr="G_svartspegli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590" y="4797152"/>
            <a:ext cx="4384410" cy="2061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322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424936" cy="901904"/>
          </a:xfrm>
        </p:spPr>
        <p:txBody>
          <a:bodyPr>
            <a:normAutofit fontScale="90000"/>
          </a:bodyPr>
          <a:lstStyle/>
          <a:p>
            <a:r>
              <a:rPr lang="sv-SE" u="sng" dirty="0" smtClean="0">
                <a:solidFill>
                  <a:schemeClr val="tx2"/>
                </a:solidFill>
              </a:rPr>
              <a:t>Meritpoäng: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sz="3100" dirty="0" smtClean="0">
                <a:solidFill>
                  <a:schemeClr val="tx2"/>
                </a:solidFill>
              </a:rPr>
              <a:t>(Gäller bara för ansökan till universitet/högskola) Sammanlagt max 2,5 poäng.</a:t>
            </a:r>
            <a:r>
              <a:rPr lang="sv-SE" dirty="0" smtClean="0"/>
              <a:t>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9685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sz="2800" b="1" dirty="0" smtClean="0"/>
              <a:t>Moderna språk – max 1,5 meritpoäng</a:t>
            </a:r>
          </a:p>
          <a:p>
            <a:pPr marL="0" indent="0">
              <a:buNone/>
            </a:pPr>
            <a:r>
              <a:rPr lang="sv-SE" sz="2800" dirty="0" smtClean="0"/>
              <a:t>Moderna språk steg 3 ger 0,5 meritpoäng</a:t>
            </a:r>
          </a:p>
          <a:p>
            <a:pPr marL="0" indent="0">
              <a:buNone/>
            </a:pPr>
            <a:r>
              <a:rPr lang="sv-SE" sz="2800" dirty="0" smtClean="0"/>
              <a:t>Moderna språk steg 4 ger 1 meritpoäng</a:t>
            </a:r>
          </a:p>
          <a:p>
            <a:pPr marL="0" indent="0">
              <a:buNone/>
            </a:pPr>
            <a:r>
              <a:rPr lang="sv-SE" sz="2800" dirty="0" smtClean="0"/>
              <a:t>Moderna språk steg 5 ger 0,5 meritpoäng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b="1" dirty="0" smtClean="0"/>
              <a:t>Engelska – max 1,0 meritpoäng</a:t>
            </a:r>
          </a:p>
          <a:p>
            <a:pPr marL="0" indent="0">
              <a:buNone/>
            </a:pPr>
            <a:r>
              <a:rPr lang="sv-SE" sz="2800" dirty="0" smtClean="0"/>
              <a:t>Engelska 7 ger 1,0 meritpoäng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b="1" dirty="0" smtClean="0"/>
              <a:t>Matematik – max 1,5 meritpoäng</a:t>
            </a:r>
          </a:p>
          <a:p>
            <a:pPr marL="0" indent="0">
              <a:buNone/>
            </a:pPr>
            <a:r>
              <a:rPr lang="sv-SE" sz="2800" dirty="0" smtClean="0"/>
              <a:t>Matematik 2,3 och 4 ger 0,5 meritpoäng vardera</a:t>
            </a:r>
          </a:p>
          <a:p>
            <a:pPr marL="0" indent="0">
              <a:buNone/>
            </a:pPr>
            <a:r>
              <a:rPr lang="sv-SE" sz="2800" dirty="0" smtClean="0"/>
              <a:t>Matematik 5 ger 1,0 meritpoäng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r>
              <a:rPr lang="sv-SE" sz="2800" b="1" dirty="0"/>
              <a:t>OBS: Meritpoäng ges endast för de kurser som är högre än kraven för att läsa utbildningen. 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/>
          </a:p>
        </p:txBody>
      </p:sp>
      <p:sp>
        <p:nvSpPr>
          <p:cNvPr id="4" name="Rektangel 3"/>
          <p:cNvSpPr/>
          <p:nvPr/>
        </p:nvSpPr>
        <p:spPr>
          <a:xfrm>
            <a:off x="6156176" y="2060848"/>
            <a:ext cx="2979191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Värdet på betygen: 0-20,0</a:t>
            </a:r>
          </a:p>
          <a:p>
            <a:pPr algn="ctr"/>
            <a:endParaRPr lang="sv-SE" b="1" dirty="0"/>
          </a:p>
          <a:p>
            <a:pPr algn="ctr"/>
            <a:r>
              <a:rPr lang="sv-SE" b="1" dirty="0" smtClean="0"/>
              <a:t>Meritpoäng: 0-2,5</a:t>
            </a:r>
          </a:p>
          <a:p>
            <a:pPr algn="ctr"/>
            <a:endParaRPr lang="sv-SE" b="1" dirty="0"/>
          </a:p>
          <a:p>
            <a:pPr algn="ctr"/>
            <a:r>
              <a:rPr lang="sv-SE" b="1" dirty="0" smtClean="0"/>
              <a:t>Betygen är således alltid det som kommer ha störst påverkan inför framtiden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3455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Användbara länkar: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4968552"/>
          </a:xfrm>
        </p:spPr>
        <p:txBody>
          <a:bodyPr>
            <a:normAutofit fontScale="92500" lnSpcReduction="20000"/>
          </a:bodyPr>
          <a:lstStyle/>
          <a:p>
            <a:r>
              <a:rPr lang="sv-SE" sz="1600" u="sng" dirty="0"/>
              <a:t>Om kurserna</a:t>
            </a:r>
            <a:r>
              <a:rPr lang="sv-SE" sz="1600" dirty="0"/>
              <a:t>: (https://</a:t>
            </a:r>
            <a:r>
              <a:rPr lang="sv-SE" sz="1600" dirty="0" smtClean="0"/>
              <a:t>www.skolverket.se/undervisning/gymnasieskolan/laroplan-program-och-amnen-i-gymnasieskolan/hitta-program-amnen-och-kurser-i-gymnasieskolan)</a:t>
            </a:r>
          </a:p>
          <a:p>
            <a:endParaRPr lang="sv-SE" sz="1600" dirty="0"/>
          </a:p>
          <a:p>
            <a:r>
              <a:rPr lang="sv-SE" sz="1600" dirty="0" smtClean="0"/>
              <a:t>Om utbildningar på universitet/högskola: </a:t>
            </a:r>
            <a:r>
              <a:rPr lang="sv-SE" sz="1600" dirty="0" smtClean="0">
                <a:hlinkClick r:id="rId2"/>
              </a:rPr>
              <a:t>www.antagning.se</a:t>
            </a:r>
            <a:r>
              <a:rPr lang="sv-SE" sz="1600" dirty="0" smtClean="0"/>
              <a:t> &amp; </a:t>
            </a:r>
            <a:r>
              <a:rPr lang="sv-SE" sz="1600" dirty="0" smtClean="0">
                <a:hlinkClick r:id="rId3"/>
              </a:rPr>
              <a:t>www.studera.nu</a:t>
            </a:r>
            <a:endParaRPr lang="sv-SE" sz="1600" dirty="0" smtClean="0"/>
          </a:p>
          <a:p>
            <a:r>
              <a:rPr lang="sv-SE" sz="1600" dirty="0" smtClean="0"/>
              <a:t>Om utbildningar </a:t>
            </a:r>
            <a:r>
              <a:rPr lang="sv-SE" sz="1600" dirty="0"/>
              <a:t>på yrkeshögskola: </a:t>
            </a:r>
            <a:r>
              <a:rPr lang="sv-SE" sz="1600" dirty="0" smtClean="0">
                <a:hlinkClick r:id="rId4"/>
              </a:rPr>
              <a:t>https</a:t>
            </a:r>
            <a:r>
              <a:rPr lang="sv-SE" sz="1600" dirty="0">
                <a:hlinkClick r:id="rId4"/>
              </a:rPr>
              <a:t>://www.yrkeshogskolan.se</a:t>
            </a:r>
            <a:r>
              <a:rPr lang="sv-SE" sz="1600" dirty="0" smtClean="0">
                <a:hlinkClick r:id="rId4"/>
              </a:rPr>
              <a:t>/</a:t>
            </a:r>
            <a:endParaRPr lang="sv-SE" sz="1600" dirty="0" smtClean="0"/>
          </a:p>
          <a:p>
            <a:r>
              <a:rPr lang="sv-SE" sz="1600" dirty="0" smtClean="0"/>
              <a:t>Om utbildningar </a:t>
            </a:r>
            <a:r>
              <a:rPr lang="sv-SE" sz="1600" dirty="0"/>
              <a:t>på folkhögskolan: </a:t>
            </a:r>
            <a:r>
              <a:rPr lang="sv-SE" sz="1600" dirty="0">
                <a:hlinkClick r:id="rId5"/>
              </a:rPr>
              <a:t>https://</a:t>
            </a:r>
            <a:r>
              <a:rPr lang="sv-SE" sz="1600" dirty="0" smtClean="0">
                <a:hlinkClick r:id="rId5"/>
              </a:rPr>
              <a:t>www.folkhogskola.nu/</a:t>
            </a:r>
            <a:endParaRPr lang="sv-SE" sz="1600" dirty="0" smtClean="0"/>
          </a:p>
          <a:p>
            <a:endParaRPr lang="sv-SE" sz="1600" dirty="0" smtClean="0"/>
          </a:p>
          <a:p>
            <a:r>
              <a:rPr lang="sv-SE" sz="1600" dirty="0" smtClean="0"/>
              <a:t>Komvux? (Olika beroende på din hemkommun)</a:t>
            </a:r>
          </a:p>
          <a:p>
            <a:endParaRPr lang="sv-SE" sz="1600" dirty="0"/>
          </a:p>
          <a:p>
            <a:r>
              <a:rPr lang="sv-SE" sz="1600" dirty="0" smtClean="0"/>
              <a:t>Allmän studieinformation: </a:t>
            </a:r>
            <a:r>
              <a:rPr lang="sv-SE" sz="1600" dirty="0">
                <a:hlinkClick r:id="rId6"/>
              </a:rPr>
              <a:t>http://www.utbildningsinfo.se/</a:t>
            </a:r>
            <a:endParaRPr lang="sv-SE" sz="1600" dirty="0" smtClean="0"/>
          </a:p>
          <a:p>
            <a:endParaRPr lang="sv-SE" sz="1600" dirty="0"/>
          </a:p>
          <a:p>
            <a:pPr marL="34290" indent="0" algn="ctr">
              <a:buNone/>
            </a:pPr>
            <a:r>
              <a:rPr lang="sv-SE" sz="2400" b="1" dirty="0" smtClean="0"/>
              <a:t>ATT TÄNKA PÅ!</a:t>
            </a:r>
          </a:p>
          <a:p>
            <a:pPr marL="34290" indent="0">
              <a:buNone/>
            </a:pPr>
            <a:r>
              <a:rPr lang="sv-SE" sz="2400" b="1" dirty="0" smtClean="0">
                <a:latin typeface="+mj-lt"/>
              </a:rPr>
              <a:t>De </a:t>
            </a:r>
            <a:r>
              <a:rPr lang="sv-SE" sz="2400" b="1" u="sng" dirty="0" smtClean="0">
                <a:latin typeface="+mj-lt"/>
              </a:rPr>
              <a:t>godkända</a:t>
            </a:r>
            <a:r>
              <a:rPr lang="sv-SE" sz="2400" b="1" dirty="0" smtClean="0">
                <a:latin typeface="+mj-lt"/>
              </a:rPr>
              <a:t> betyg ni får med er i årskurs 1+2, de kommer vara med er under resten av gymnasietiden… </a:t>
            </a:r>
          </a:p>
          <a:p>
            <a:pPr marL="34290" indent="0">
              <a:buNone/>
            </a:pPr>
            <a:endParaRPr lang="sv-SE" sz="2400" b="1" dirty="0">
              <a:latin typeface="+mj-lt"/>
            </a:endParaRPr>
          </a:p>
          <a:p>
            <a:pPr marL="34290" indent="0">
              <a:buNone/>
            </a:pPr>
            <a:r>
              <a:rPr lang="sv-SE" sz="2400" b="1" dirty="0" smtClean="0">
                <a:latin typeface="+mj-lt"/>
              </a:rPr>
              <a:t>Man kan alltså inte fixa till sina betyg bara i 3:an!</a:t>
            </a:r>
            <a:endParaRPr lang="sv-SE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671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top_banner_g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84963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G_svartspegli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707590"/>
            <a:ext cx="2011140" cy="94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#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245" y="2597384"/>
            <a:ext cx="2297410" cy="229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#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53787"/>
            <a:ext cx="1656184" cy="225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#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53787"/>
            <a:ext cx="1872208" cy="206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ruta 2"/>
          <p:cNvSpPr txBox="1"/>
          <p:nvPr/>
        </p:nvSpPr>
        <p:spPr>
          <a:xfrm>
            <a:off x="1907642" y="470293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b="1" dirty="0" smtClean="0">
                <a:solidFill>
                  <a:schemeClr val="bg1"/>
                </a:solidFill>
              </a:rPr>
              <a:t>Frågor, funderingar etc.?</a:t>
            </a:r>
            <a:endParaRPr lang="sv-SE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85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top_banner_g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84963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39750" y="427038"/>
            <a:ext cx="8280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3600" b="1" dirty="0" smtClean="0">
                <a:solidFill>
                  <a:schemeClr val="bg1"/>
                </a:solidFill>
                <a:latin typeface="Arial" charset="0"/>
              </a:rPr>
              <a:t>Kvällens upplägg</a:t>
            </a:r>
            <a:endParaRPr lang="sv-SE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611560" y="1628800"/>
            <a:ext cx="82038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Två delar, först en presentation om valen följt av tid för frågor. </a:t>
            </a:r>
          </a:p>
          <a:p>
            <a:endParaRPr lang="sv-SE" dirty="0"/>
          </a:p>
          <a:p>
            <a:r>
              <a:rPr lang="sv-SE" dirty="0" smtClean="0"/>
              <a:t>Vi kommer gå igenom följande punkter: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Gymnasiets upplägg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De olika valen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Gymnasieexamen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Behörighet till vidare studier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Meritpoäng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/>
              <a:t>Övrig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b="1" dirty="0"/>
          </a:p>
          <a:p>
            <a:r>
              <a:rPr lang="sv-SE" dirty="0" smtClean="0"/>
              <a:t>Vår administrativa chef Elin Wallgren finns tillgänglig för att svara på frågor som inte jag kan svara på. </a:t>
            </a:r>
          </a:p>
          <a:p>
            <a:endParaRPr lang="sv-SE" dirty="0"/>
          </a:p>
          <a:p>
            <a:r>
              <a:rPr lang="sv-SE" dirty="0" smtClean="0"/>
              <a:t>Ställ gärna frågor </a:t>
            </a:r>
            <a:r>
              <a:rPr lang="sv-SE" dirty="0" smtClean="0">
                <a:sym typeface="Wingdings" panose="05000000000000000000" pitchFamily="2" charset="2"/>
              </a:rPr>
              <a:t></a:t>
            </a: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</p:txBody>
      </p:sp>
      <p:pic>
        <p:nvPicPr>
          <p:cNvPr id="9" name="Picture 10" descr="G_svartspegli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707590"/>
            <a:ext cx="2011140" cy="94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013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top_banner_g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84963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39750" y="427038"/>
            <a:ext cx="8280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3600" b="1" dirty="0" smtClean="0">
                <a:solidFill>
                  <a:schemeClr val="bg1"/>
                </a:solidFill>
                <a:latin typeface="Arial" charset="0"/>
              </a:rPr>
              <a:t>Kursupplägg på gymnasiet</a:t>
            </a:r>
            <a:endParaRPr lang="sv-SE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827584" y="1628800"/>
            <a:ext cx="73448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sv-SE" sz="2000" dirty="0" smtClean="0"/>
              <a:t> Gymnasiegemensamma </a:t>
            </a:r>
            <a:r>
              <a:rPr lang="sv-SE" sz="2000" dirty="0"/>
              <a:t>ämnen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sv-SE" sz="2000" dirty="0" smtClean="0">
                <a:solidFill>
                  <a:srgbClr val="00B050"/>
                </a:solidFill>
              </a:rPr>
              <a:t> </a:t>
            </a:r>
            <a:r>
              <a:rPr lang="sv-SE" sz="2000" dirty="0" smtClean="0"/>
              <a:t>Programgemensamma karaktärsämnen (Språkval)</a:t>
            </a:r>
            <a:endParaRPr lang="sv-SE" sz="2000" dirty="0"/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sv-SE" sz="2000" dirty="0" smtClean="0">
                <a:solidFill>
                  <a:srgbClr val="00B050"/>
                </a:solidFill>
              </a:rPr>
              <a:t> </a:t>
            </a:r>
            <a:r>
              <a:rPr lang="sv-SE" sz="2000" dirty="0" smtClean="0"/>
              <a:t>Inriktningskurser (t.ex. Ekonomi-ekonomi eller ekonomi-juridik)</a:t>
            </a:r>
            <a:endParaRPr lang="sv-SE" sz="2000" dirty="0"/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sv-SE" sz="2000" dirty="0" smtClean="0">
                <a:solidFill>
                  <a:srgbClr val="00B050"/>
                </a:solidFill>
              </a:rPr>
              <a:t> </a:t>
            </a:r>
            <a:r>
              <a:rPr lang="sv-SE" sz="2000" dirty="0" smtClean="0"/>
              <a:t>Programfördjupningskurser (I viss mån valbara)</a:t>
            </a:r>
            <a:endParaRPr lang="sv-SE" sz="2000" dirty="0"/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sv-SE" sz="2000" dirty="0" smtClean="0">
                <a:solidFill>
                  <a:srgbClr val="00B050"/>
                </a:solidFill>
              </a:rPr>
              <a:t> </a:t>
            </a:r>
            <a:r>
              <a:rPr lang="sv-SE" sz="2000" dirty="0" smtClean="0"/>
              <a:t>Individuellt val (200 poäng som eleven själv väljer)</a:t>
            </a:r>
            <a:endParaRPr lang="sv-SE" sz="2000" dirty="0"/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sv-SE" sz="2000" dirty="0" smtClean="0"/>
              <a:t> Gymnasiearbete</a:t>
            </a:r>
            <a:endParaRPr lang="sv-SE" sz="2000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sv-SE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sv-SE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sv-SE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sv-SE" dirty="0" smtClean="0"/>
          </a:p>
        </p:txBody>
      </p:sp>
      <p:pic>
        <p:nvPicPr>
          <p:cNvPr id="9" name="Picture 10" descr="G_svartspegli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707590"/>
            <a:ext cx="2011140" cy="94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091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39750" y="1191985"/>
            <a:ext cx="8280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sz="3600" b="1">
                <a:solidFill>
                  <a:schemeClr val="bg1"/>
                </a:solidFill>
                <a:latin typeface="Arial" charset="0"/>
              </a:rPr>
              <a:t>2011  Messingen och VNG öppnar</a:t>
            </a:r>
          </a:p>
        </p:txBody>
      </p:sp>
      <p:pic>
        <p:nvPicPr>
          <p:cNvPr id="7" name="Picture 2" descr="top_banner_g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84963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34988" y="429038"/>
            <a:ext cx="8280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3600" b="1" u="sng" dirty="0" smtClean="0">
                <a:solidFill>
                  <a:schemeClr val="bg1"/>
                </a:solidFill>
                <a:latin typeface="Arial" charset="0"/>
              </a:rPr>
              <a:t>De olika valen</a:t>
            </a:r>
            <a:endParaRPr lang="sv-SE" sz="3600" b="1" u="sng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9" name="Picture 10" descr="G_svartspegli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707590"/>
            <a:ext cx="2011140" cy="94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el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830522"/>
              </p:ext>
            </p:extLst>
          </p:nvPr>
        </p:nvGraphicFramePr>
        <p:xfrm>
          <a:off x="-144524" y="1075150"/>
          <a:ext cx="9433048" cy="578284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58262">
                  <a:extLst>
                    <a:ext uri="{9D8B030D-6E8A-4147-A177-3AD203B41FA5}">
                      <a16:colId xmlns:a16="http://schemas.microsoft.com/office/drawing/2014/main" val="1286908543"/>
                    </a:ext>
                  </a:extLst>
                </a:gridCol>
                <a:gridCol w="2358262">
                  <a:extLst>
                    <a:ext uri="{9D8B030D-6E8A-4147-A177-3AD203B41FA5}">
                      <a16:colId xmlns:a16="http://schemas.microsoft.com/office/drawing/2014/main" val="3493098964"/>
                    </a:ext>
                  </a:extLst>
                </a:gridCol>
                <a:gridCol w="2358262">
                  <a:extLst>
                    <a:ext uri="{9D8B030D-6E8A-4147-A177-3AD203B41FA5}">
                      <a16:colId xmlns:a16="http://schemas.microsoft.com/office/drawing/2014/main" val="3454342774"/>
                    </a:ext>
                  </a:extLst>
                </a:gridCol>
                <a:gridCol w="2358262">
                  <a:extLst>
                    <a:ext uri="{9D8B030D-6E8A-4147-A177-3AD203B41FA5}">
                      <a16:colId xmlns:a16="http://schemas.microsoft.com/office/drawing/2014/main" val="1979085729"/>
                    </a:ext>
                  </a:extLst>
                </a:gridCol>
              </a:tblGrid>
              <a:tr h="465433"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Klass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Val 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Val 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Val 3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858831"/>
                  </a:ext>
                </a:extLst>
              </a:tr>
              <a:tr h="465433"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SA20</a:t>
                      </a:r>
                      <a:r>
                        <a:rPr lang="sv-SE" baseline="0" dirty="0" smtClean="0"/>
                        <a:t>A &amp; SA20B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100</a:t>
                      </a:r>
                      <a:r>
                        <a:rPr lang="sv-SE" baseline="0" dirty="0" smtClean="0"/>
                        <a:t> poäng individuellt val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838654"/>
                  </a:ext>
                </a:extLst>
              </a:tr>
              <a:tr h="465433"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SA21A</a:t>
                      </a:r>
                      <a:r>
                        <a:rPr lang="sv-SE" baseline="0" dirty="0" smtClean="0"/>
                        <a:t> &amp; SA21B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Inriktning (SA-SAM / SA-BET)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Språkval</a:t>
                      </a:r>
                      <a:r>
                        <a:rPr lang="sv-SE" baseline="0" dirty="0" smtClean="0"/>
                        <a:t> 100 poäng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100 poäng individuellt</a:t>
                      </a:r>
                      <a:r>
                        <a:rPr lang="sv-SE" baseline="0" dirty="0" smtClean="0"/>
                        <a:t> val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878787"/>
                  </a:ext>
                </a:extLst>
              </a:tr>
              <a:tr h="631204"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EK21A&amp;EK21B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Inriktning (EK-EKO / EK-JUR)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100</a:t>
                      </a:r>
                      <a:r>
                        <a:rPr lang="sv-SE" baseline="0" dirty="0" smtClean="0"/>
                        <a:t> poäng individuellt val</a:t>
                      </a:r>
                      <a:endParaRPr lang="sv-SE" dirty="0" smtClean="0"/>
                    </a:p>
                    <a:p>
                      <a:pPr algn="ctr"/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355460"/>
                  </a:ext>
                </a:extLst>
              </a:tr>
              <a:tr h="631204"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EK20A &amp; EK20B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100 poäng individuellt val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77372"/>
                  </a:ext>
                </a:extLst>
              </a:tr>
              <a:tr h="631204"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NA21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Inriktning (NANAT / NASAM)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100 poäng individuellt val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392995"/>
                  </a:ext>
                </a:extLst>
              </a:tr>
              <a:tr h="465433"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NA20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100 poäng individuellt val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606716"/>
                  </a:ext>
                </a:extLst>
              </a:tr>
              <a:tr h="631204"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TE21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err="1" smtClean="0"/>
                        <a:t>Spårval</a:t>
                      </a:r>
                      <a:r>
                        <a:rPr lang="sv-SE" baseline="0" dirty="0" smtClean="0"/>
                        <a:t> (Ingenjörs- eller programmeringsspåret)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100 poäng individuellt val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750897"/>
                  </a:ext>
                </a:extLst>
              </a:tr>
              <a:tr h="465433"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TE20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100 poäng individuellt val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044830"/>
                  </a:ext>
                </a:extLst>
              </a:tr>
              <a:tr h="465433"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HT21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100 poäng individuellt</a:t>
                      </a:r>
                      <a:r>
                        <a:rPr lang="sv-SE" baseline="0" dirty="0" smtClean="0"/>
                        <a:t> val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091061"/>
                  </a:ext>
                </a:extLst>
              </a:tr>
              <a:tr h="465433"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HT20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100 poäng individuellt val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740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62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top_banner_g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84963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39750" y="427038"/>
            <a:ext cx="8280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3600" b="1" dirty="0" smtClean="0">
                <a:solidFill>
                  <a:schemeClr val="bg1"/>
                </a:solidFill>
                <a:latin typeface="Arial" charset="0"/>
              </a:rPr>
              <a:t>Individuella val</a:t>
            </a:r>
            <a:endParaRPr lang="sv-SE" sz="3600" b="1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9" name="Picture 10" descr="G_svartspegli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707590"/>
            <a:ext cx="2011140" cy="94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57251" y="1844824"/>
            <a:ext cx="7459165" cy="4251176"/>
          </a:xfrm>
        </p:spPr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Individuella val, totalt 200 poäng över 3 år. 100p i åk2 och 100p i åk3. 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Preliminär lista på nästa sida.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Välja i 1:a hand, 2:a hand &amp; 3:e hand (Måste vara ett visst antal elever för att kursen ska starta).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Inspelade filmer där eleverna där de kan få mer information från våra lärare kring vad kurserna innehåller. 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0582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top_banner_g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84963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39750" y="427038"/>
            <a:ext cx="8280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3600" b="1" dirty="0" smtClean="0">
                <a:solidFill>
                  <a:schemeClr val="bg1"/>
                </a:solidFill>
                <a:latin typeface="Arial" charset="0"/>
              </a:rPr>
              <a:t>Individuella val</a:t>
            </a:r>
            <a:endParaRPr lang="sv-SE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683568" y="2060848"/>
            <a:ext cx="7992888" cy="735586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sv-SE" sz="2000" b="1" u="sng" dirty="0" smtClean="0">
                <a:solidFill>
                  <a:schemeClr val="accent1"/>
                </a:solidFill>
              </a:rPr>
              <a:t>PRELIMINÄR LISTA:</a:t>
            </a:r>
          </a:p>
          <a:p>
            <a:endParaRPr lang="sv-SE" sz="2000" b="1" dirty="0"/>
          </a:p>
          <a:p>
            <a:r>
              <a:rPr lang="sv-SE" b="1" dirty="0" smtClean="0"/>
              <a:t>Moderna språk, steg 1-4</a:t>
            </a:r>
            <a:br>
              <a:rPr lang="sv-SE" b="1" dirty="0" smtClean="0"/>
            </a:br>
            <a:r>
              <a:rPr lang="sv-SE" b="1" dirty="0" smtClean="0"/>
              <a:t>(Italienska, Spanska, Tyska &amp; Franska )</a:t>
            </a:r>
            <a:br>
              <a:rPr lang="sv-SE" b="1" dirty="0" smtClean="0"/>
            </a:br>
            <a:endParaRPr lang="sv-SE" b="1" dirty="0" smtClean="0"/>
          </a:p>
          <a:p>
            <a:r>
              <a:rPr lang="sv-SE" b="1" dirty="0" smtClean="0"/>
              <a:t>Modersmål (Olika språk/steg)</a:t>
            </a:r>
            <a:br>
              <a:rPr lang="sv-SE" b="1" dirty="0" smtClean="0"/>
            </a:br>
            <a:r>
              <a:rPr lang="sv-SE" b="1" dirty="0" smtClean="0"/>
              <a:t>(Kräver minst 5 elever)</a:t>
            </a:r>
          </a:p>
          <a:p>
            <a:endParaRPr lang="sv-SE" b="1" dirty="0"/>
          </a:p>
          <a:p>
            <a:pPr>
              <a:lnSpc>
                <a:spcPct val="150000"/>
              </a:lnSpc>
            </a:pPr>
            <a:r>
              <a:rPr lang="sv-SE" b="1" dirty="0" smtClean="0"/>
              <a:t>Engelska 7</a:t>
            </a:r>
          </a:p>
          <a:p>
            <a:pPr>
              <a:lnSpc>
                <a:spcPct val="150000"/>
              </a:lnSpc>
            </a:pPr>
            <a:r>
              <a:rPr lang="sv-SE" b="1" dirty="0" smtClean="0"/>
              <a:t>Matematik 3</a:t>
            </a:r>
            <a:r>
              <a:rPr lang="sv-SE" b="1" dirty="0"/>
              <a:t> </a:t>
            </a:r>
            <a:r>
              <a:rPr lang="sv-SE" b="1" dirty="0" smtClean="0"/>
              <a:t>&amp; 4</a:t>
            </a:r>
            <a:endParaRPr lang="sv-SE" b="1" dirty="0"/>
          </a:p>
          <a:p>
            <a:pPr>
              <a:lnSpc>
                <a:spcPct val="150000"/>
              </a:lnSpc>
            </a:pPr>
            <a:r>
              <a:rPr lang="sv-SE" b="1" dirty="0" smtClean="0"/>
              <a:t>Naturkunskap 2</a:t>
            </a:r>
          </a:p>
          <a:p>
            <a:pPr>
              <a:lnSpc>
                <a:spcPct val="150000"/>
              </a:lnSpc>
            </a:pPr>
            <a:r>
              <a:rPr lang="sv-SE" b="1" dirty="0" smtClean="0"/>
              <a:t>Idrott &amp; hälsa 2</a:t>
            </a:r>
          </a:p>
          <a:p>
            <a:pPr>
              <a:lnSpc>
                <a:spcPct val="150000"/>
              </a:lnSpc>
            </a:pPr>
            <a:r>
              <a:rPr lang="sv-SE" b="1" dirty="0" smtClean="0"/>
              <a:t>Bild och form 1b</a:t>
            </a:r>
            <a:br>
              <a:rPr lang="sv-SE" b="1" dirty="0" smtClean="0"/>
            </a:b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smtClean="0"/>
              <a:t/>
            </a:r>
            <a:br>
              <a:rPr lang="sv-SE" b="1" dirty="0" smtClean="0"/>
            </a:br>
            <a:endParaRPr lang="sv-SE" b="1" dirty="0" smtClean="0"/>
          </a:p>
          <a:p>
            <a:pPr>
              <a:lnSpc>
                <a:spcPct val="150000"/>
              </a:lnSpc>
            </a:pP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smtClean="0"/>
              <a:t>Psykologi 1 &amp; </a:t>
            </a:r>
            <a:r>
              <a:rPr lang="sv-SE" b="1" smtClean="0"/>
              <a:t>psykologi 2a (50+50)</a:t>
            </a:r>
            <a:endParaRPr lang="sv-SE" b="1" dirty="0" smtClean="0"/>
          </a:p>
          <a:p>
            <a:pPr>
              <a:lnSpc>
                <a:spcPct val="150000"/>
              </a:lnSpc>
            </a:pPr>
            <a:r>
              <a:rPr lang="sv-SE" b="1" dirty="0" smtClean="0"/>
              <a:t>Kommunikation</a:t>
            </a:r>
          </a:p>
          <a:p>
            <a:pPr>
              <a:lnSpc>
                <a:spcPct val="150000"/>
              </a:lnSpc>
            </a:pPr>
            <a:r>
              <a:rPr lang="sv-SE" b="1" dirty="0" smtClean="0"/>
              <a:t>Lärande och utveckling</a:t>
            </a:r>
          </a:p>
          <a:p>
            <a:pPr>
              <a:lnSpc>
                <a:spcPct val="150000"/>
              </a:lnSpc>
            </a:pPr>
            <a:r>
              <a:rPr lang="sv-SE" b="1" dirty="0"/>
              <a:t>Entreprenörskap</a:t>
            </a:r>
          </a:p>
          <a:p>
            <a:pPr>
              <a:lnSpc>
                <a:spcPct val="150000"/>
              </a:lnSpc>
            </a:pPr>
            <a:r>
              <a:rPr lang="sv-SE" b="1" dirty="0"/>
              <a:t>Företagsekonomi 1</a:t>
            </a:r>
          </a:p>
          <a:p>
            <a:pPr>
              <a:lnSpc>
                <a:spcPct val="150000"/>
              </a:lnSpc>
            </a:pPr>
            <a:r>
              <a:rPr lang="sv-SE" b="1" dirty="0" smtClean="0"/>
              <a:t>Personlig försäljning</a:t>
            </a:r>
            <a:endParaRPr lang="sv-SE" b="1" dirty="0"/>
          </a:p>
          <a:p>
            <a:pPr>
              <a:lnSpc>
                <a:spcPct val="150000"/>
              </a:lnSpc>
            </a:pPr>
            <a:r>
              <a:rPr lang="sv-SE" b="1" dirty="0" smtClean="0"/>
              <a:t>Privatjuridik</a:t>
            </a:r>
          </a:p>
          <a:p>
            <a:endParaRPr lang="sv-SE" sz="2000" b="1" dirty="0"/>
          </a:p>
          <a:p>
            <a:endParaRPr lang="sv-SE" dirty="0"/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</p:txBody>
      </p:sp>
      <p:pic>
        <p:nvPicPr>
          <p:cNvPr id="9" name="Picture 10" descr="G_svartspegli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707590"/>
            <a:ext cx="2011140" cy="94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683568" y="1472142"/>
            <a:ext cx="8280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sv-SE" sz="2000" b="1" i="1" dirty="0" smtClean="0">
                <a:latin typeface="Arial" charset="0"/>
              </a:rPr>
              <a:t>Alla kurser i listan är 100 poäng! </a:t>
            </a:r>
            <a:endParaRPr lang="sv-SE" sz="2000" b="1" i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2987824" y="5517232"/>
            <a:ext cx="3744416" cy="1340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OBS: Listan är för hela skolan. Vissa klasser kan inte välja vissa kurser. Eleverna har dock fått exakt lista via länk från mentor.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759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39750" y="1191985"/>
            <a:ext cx="8280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sz="3600" b="1">
                <a:solidFill>
                  <a:schemeClr val="bg1"/>
                </a:solidFill>
                <a:latin typeface="Arial" charset="0"/>
              </a:rPr>
              <a:t>2011  Messingen och VNG öppnar</a:t>
            </a:r>
          </a:p>
        </p:txBody>
      </p:sp>
      <p:pic>
        <p:nvPicPr>
          <p:cNvPr id="7" name="Picture 2" descr="top_banner_g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84963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39750" y="427038"/>
            <a:ext cx="8280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3600" b="1" dirty="0" smtClean="0">
                <a:solidFill>
                  <a:schemeClr val="bg1"/>
                </a:solidFill>
                <a:latin typeface="Arial" charset="0"/>
              </a:rPr>
              <a:t>Språkval &amp; Ansökningsförfarande</a:t>
            </a:r>
            <a:endParaRPr lang="sv-SE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1115616" y="2060848"/>
            <a:ext cx="72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De elever som måste läsa antingen moderna språk eller modersmål är: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Ekonomiprogrammet: 100 poäng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Naturvetenskapsprogrammet: 100 poäng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Samhällsvetenskapsprogrammet: 200 poäng</a:t>
            </a:r>
          </a:p>
        </p:txBody>
      </p:sp>
      <p:pic>
        <p:nvPicPr>
          <p:cNvPr id="9" name="Picture 10" descr="G_svartspegli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707590"/>
            <a:ext cx="2011140" cy="94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ktangel 2"/>
          <p:cNvSpPr/>
          <p:nvPr/>
        </p:nvSpPr>
        <p:spPr>
          <a:xfrm>
            <a:off x="0" y="3933056"/>
            <a:ext cx="6732240" cy="2924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b="1" dirty="0" smtClean="0"/>
              <a:t>Hur gör då eleverna valen?</a:t>
            </a:r>
          </a:p>
          <a:p>
            <a:pPr algn="ctr"/>
            <a:endParaRPr lang="sv-SE" dirty="0"/>
          </a:p>
          <a:p>
            <a:pPr algn="ctr"/>
            <a:r>
              <a:rPr lang="sv-SE" dirty="0" smtClean="0"/>
              <a:t>Alla valen sker digitalt via länk som finns tillgänglig för eleven i </a:t>
            </a:r>
            <a:r>
              <a:rPr lang="sv-SE" dirty="0" err="1" smtClean="0"/>
              <a:t>classroom</a:t>
            </a:r>
            <a:r>
              <a:rPr lang="sv-SE" dirty="0" smtClean="0"/>
              <a:t>. </a:t>
            </a:r>
          </a:p>
          <a:p>
            <a:pPr algn="ctr"/>
            <a:endParaRPr lang="sv-SE" dirty="0" smtClean="0"/>
          </a:p>
          <a:p>
            <a:pPr algn="ctr"/>
            <a:r>
              <a:rPr lang="sv-SE" u="sng" dirty="0" smtClean="0"/>
              <a:t>Deadline för valen är 2022-03-27, 23:59.</a:t>
            </a:r>
          </a:p>
          <a:p>
            <a:pPr algn="ctr"/>
            <a:endParaRPr lang="sv-SE" dirty="0" smtClean="0"/>
          </a:p>
          <a:p>
            <a:pPr algn="ctr"/>
            <a:r>
              <a:rPr lang="sv-SE" dirty="0" smtClean="0"/>
              <a:t>Elever som inte gör val eller sena val de riskerar att inte få de val som de sökt.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654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39750" y="1191985"/>
            <a:ext cx="8280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sz="3600" b="1">
                <a:solidFill>
                  <a:schemeClr val="bg1"/>
                </a:solidFill>
                <a:latin typeface="Arial" charset="0"/>
              </a:rPr>
              <a:t>2011  Messingen och VNG öppnar</a:t>
            </a:r>
          </a:p>
        </p:txBody>
      </p:sp>
      <p:pic>
        <p:nvPicPr>
          <p:cNvPr id="7" name="Picture 2" descr="top_banner_g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84963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39750" y="427038"/>
            <a:ext cx="8280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3600" b="1" dirty="0" smtClean="0">
                <a:solidFill>
                  <a:schemeClr val="bg1"/>
                </a:solidFill>
                <a:latin typeface="Arial" charset="0"/>
              </a:rPr>
              <a:t>Del 2: Övrig information</a:t>
            </a:r>
            <a:endParaRPr lang="sv-SE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539750" y="1423760"/>
            <a:ext cx="842473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u="sng" dirty="0" smtClean="0"/>
              <a:t>Gymnasieexamen: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u="sng" dirty="0"/>
          </a:p>
          <a:p>
            <a:r>
              <a:rPr lang="sv-SE" dirty="0" smtClean="0"/>
              <a:t>För att få gymnasieexamen krävs följande: </a:t>
            </a:r>
          </a:p>
          <a:p>
            <a:pPr marL="342900" indent="-342900">
              <a:buFont typeface="+mj-lt"/>
              <a:buAutoNum type="arabicPeriod"/>
            </a:pPr>
            <a:r>
              <a:rPr lang="sv-SE" dirty="0" smtClean="0"/>
              <a:t>Ha läst 2500 poäng enligt programmets upplägg.</a:t>
            </a:r>
            <a:br>
              <a:rPr lang="sv-SE" dirty="0" smtClean="0"/>
            </a:br>
            <a:endParaRPr lang="sv-SE" dirty="0" smtClean="0"/>
          </a:p>
          <a:p>
            <a:pPr marL="342900" indent="-342900">
              <a:buFont typeface="+mj-lt"/>
              <a:buAutoNum type="arabicPeriod"/>
            </a:pPr>
            <a:r>
              <a:rPr lang="sv-SE" dirty="0" smtClean="0"/>
              <a:t>Fått godkänt i följande 7 kurser: 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u="sng" dirty="0" smtClean="0"/>
              <a:t>Högskoleförberedande program: </a:t>
            </a:r>
          </a:p>
          <a:p>
            <a:r>
              <a:rPr lang="sv-SE" dirty="0" smtClean="0"/>
              <a:t>Svenska/Svenska som andraspråk 1/2/3, Engelska 5/6, Matematik 1 &amp; gymnasiearbetet.</a:t>
            </a:r>
          </a:p>
          <a:p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       </a:t>
            </a:r>
            <a:r>
              <a:rPr lang="sv-SE" u="sng" dirty="0" smtClean="0"/>
              <a:t>Hotell- och turismprogrammet:</a:t>
            </a:r>
            <a:br>
              <a:rPr lang="sv-SE" u="sng" dirty="0" smtClean="0"/>
            </a:br>
            <a:r>
              <a:rPr lang="sv-SE" dirty="0" smtClean="0"/>
              <a:t>Svenska/Svenska som andraspråk 1, Engelska 5, Matematik 1 &amp; gymnasiearbetet)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3.    Dessutom godkända betyg i minst 2250 av 2500 poäng. (Alltså max 250p F).  </a:t>
            </a:r>
          </a:p>
          <a:p>
            <a:endParaRPr lang="sv-SE" dirty="0"/>
          </a:p>
          <a:p>
            <a:endParaRPr lang="sv-SE" dirty="0"/>
          </a:p>
          <a:p>
            <a:endParaRPr lang="sv-SE" dirty="0" smtClean="0"/>
          </a:p>
        </p:txBody>
      </p:sp>
      <p:pic>
        <p:nvPicPr>
          <p:cNvPr id="9" name="Picture 10" descr="G_svartspegli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707590"/>
            <a:ext cx="2011140" cy="94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762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39750" y="1191985"/>
            <a:ext cx="8280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v-SE" sz="3600" b="1">
                <a:solidFill>
                  <a:schemeClr val="bg1"/>
                </a:solidFill>
                <a:latin typeface="Arial" charset="0"/>
              </a:rPr>
              <a:t>2011  Messingen och VNG öppnar</a:t>
            </a:r>
          </a:p>
        </p:txBody>
      </p:sp>
      <p:pic>
        <p:nvPicPr>
          <p:cNvPr id="7" name="Picture 2" descr="top_banner_g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84963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39750" y="427038"/>
            <a:ext cx="8280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3600" b="1" dirty="0" smtClean="0">
                <a:solidFill>
                  <a:schemeClr val="bg1"/>
                </a:solidFill>
                <a:latin typeface="Arial" charset="0"/>
              </a:rPr>
              <a:t>Del 2: Övrig information</a:t>
            </a:r>
            <a:endParaRPr lang="sv-SE" sz="3600" b="1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9" name="Picture 10" descr="G_svartspegli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707590"/>
            <a:ext cx="2011140" cy="94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ktangel 1"/>
          <p:cNvSpPr/>
          <p:nvPr/>
        </p:nvSpPr>
        <p:spPr>
          <a:xfrm>
            <a:off x="755576" y="1859340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u="sng" dirty="0" smtClean="0"/>
              <a:t>Behörighet till vidare studier:</a:t>
            </a:r>
            <a:endParaRPr lang="sv-SE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r>
              <a:rPr lang="sv-SE" i="1" dirty="0"/>
              <a:t>Grundläggande behörighet</a:t>
            </a:r>
            <a:r>
              <a:rPr lang="sv-SE" dirty="0"/>
              <a:t> (GY-examen från ett högskoleförberedande program / GY-examen från hotell &amp; turismprogrammet </a:t>
            </a:r>
            <a:r>
              <a:rPr lang="sv-SE" b="1" dirty="0"/>
              <a:t>+ SV/SVA 2 / 3</a:t>
            </a:r>
            <a:r>
              <a:rPr lang="sv-SE" dirty="0"/>
              <a:t>).</a:t>
            </a:r>
          </a:p>
          <a:p>
            <a:endParaRPr lang="sv-SE" dirty="0" smtClean="0"/>
          </a:p>
          <a:p>
            <a:endParaRPr lang="sv-SE" dirty="0"/>
          </a:p>
          <a:p>
            <a:r>
              <a:rPr lang="sv-SE" i="1" dirty="0"/>
              <a:t>Särskild behörighet</a:t>
            </a:r>
            <a:r>
              <a:rPr lang="sv-SE" dirty="0"/>
              <a:t> varierar mellan olika utbildningar på </a:t>
            </a:r>
            <a:r>
              <a:rPr lang="sv-SE" dirty="0" smtClean="0"/>
              <a:t>högskola/universitet.</a:t>
            </a:r>
            <a:endParaRPr lang="sv-SE" dirty="0"/>
          </a:p>
          <a:p>
            <a:r>
              <a:rPr lang="sv-SE" dirty="0"/>
              <a:t>Liknande koncept gällande </a:t>
            </a:r>
            <a:r>
              <a:rPr lang="sv-SE" dirty="0" smtClean="0"/>
              <a:t>yrkeshögskoleutbildningar.</a:t>
            </a:r>
            <a:endParaRPr lang="sv-SE" dirty="0"/>
          </a:p>
          <a:p>
            <a:r>
              <a:rPr lang="sv-SE" dirty="0" smtClean="0"/>
              <a:t>     Här behöver eleverna ta reda på detta kopplat till varje utbildning de är intresserade av (eller ta kontakt med SYV). 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173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und">
  <a:themeElements>
    <a:clrScheme name="Grun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Grun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run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TM03457444[[fn=Bas]]</Template>
  <TotalTime>3119</TotalTime>
  <Words>830</Words>
  <Application>Microsoft Office PowerPoint</Application>
  <PresentationFormat>Bildspel på skärmen (4:3)</PresentationFormat>
  <Paragraphs>162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Corbel</vt:lpstr>
      <vt:lpstr>Wingdings</vt:lpstr>
      <vt:lpstr>Grund</vt:lpstr>
      <vt:lpstr>Föräldramöte inför valen till läsåret 2022/2023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Meritpoäng: (Gäller bara för ansökan till universitet/högskola) Sammanlagt max 2,5 poäng. </vt:lpstr>
      <vt:lpstr>Användbara länkar:</vt:lpstr>
      <vt:lpstr>PowerPoint-presentation</vt:lpstr>
    </vt:vector>
  </TitlesOfParts>
  <Company>UVK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Götsén</dc:creator>
  <cp:lastModifiedBy>Wallgren Elin UBK</cp:lastModifiedBy>
  <cp:revision>96</cp:revision>
  <cp:lastPrinted>2019-03-14T18:00:24Z</cp:lastPrinted>
  <dcterms:created xsi:type="dcterms:W3CDTF">2014-01-17T11:57:19Z</dcterms:created>
  <dcterms:modified xsi:type="dcterms:W3CDTF">2022-03-18T07:02:12Z</dcterms:modified>
</cp:coreProperties>
</file>